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2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2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35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70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58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16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72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0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7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1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1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5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8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0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54CDB7C-6335-4EA6-947D-21E14126AD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510374-6B9C-407D-AA2E-66B804E8A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9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54B0-4722-424E-B140-47A5B347DA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 of Work and Workers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B1DCE-63F9-461F-88B7-198B6727DC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Special Session, CDC 2023</a:t>
            </a:r>
          </a:p>
          <a:p>
            <a:r>
              <a:rPr lang="en-US" dirty="0"/>
              <a:t>December 14, 2023</a:t>
            </a:r>
          </a:p>
        </p:txBody>
      </p:sp>
    </p:spTree>
    <p:extLst>
      <p:ext uri="{BB962C8B-B14F-4D97-AF65-F5344CB8AC3E}">
        <p14:creationId xmlns:p14="http://schemas.microsoft.com/office/powerpoint/2010/main" val="62544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2AB62-D01D-4189-B579-097459339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22" y="140794"/>
            <a:ext cx="10018713" cy="940135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FB55D3-E61A-4016-842D-8F9C506941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0448" y="1258813"/>
            <a:ext cx="3472298" cy="43403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5127C0-E4F0-472C-A516-A77FF0125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904" y="1258812"/>
            <a:ext cx="5028481" cy="43403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9573F4-4325-41DD-878D-108AC6E6CEB2}"/>
              </a:ext>
            </a:extLst>
          </p:cNvPr>
          <p:cNvSpPr txBox="1"/>
          <p:nvPr/>
        </p:nvSpPr>
        <p:spPr>
          <a:xfrm>
            <a:off x="1950179" y="5777068"/>
            <a:ext cx="90021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dirty="0">
                <a:solidFill>
                  <a:srgbClr val="222222"/>
                </a:solidFill>
                <a:effectLst/>
                <a:latin typeface="Bell MT" panose="02020503060305020303" pitchFamily="18" charset="0"/>
              </a:rPr>
              <a:t>The world faces some of its greatest challenges of modern time and how we address them will have a dramatic impact on the life for generations to come. Advances and transformations in Control Systems urge a shift in the conversation toward how control systems research can meet grand societal- scale challenges. The document seeks to chart a roadmap for the evolution of control systems, identifying several areas where our discipline can have an impact over the next decade.</a:t>
            </a:r>
            <a:endParaRPr lang="en-US" sz="1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76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2AB62-D01D-4189-B579-097459339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22" y="140794"/>
            <a:ext cx="10018713" cy="940135"/>
          </a:xfrm>
        </p:spPr>
        <p:txBody>
          <a:bodyPr>
            <a:normAutofit/>
          </a:bodyPr>
          <a:lstStyle/>
          <a:p>
            <a:r>
              <a:rPr lang="en-US" dirty="0"/>
              <a:t>Special Sessions at this CDC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FB55D3-E61A-4016-842D-8F9C506941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3886" y="1258812"/>
            <a:ext cx="3472298" cy="43403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9573F4-4325-41DD-878D-108AC6E6CEB2}"/>
              </a:ext>
            </a:extLst>
          </p:cNvPr>
          <p:cNvSpPr txBox="1"/>
          <p:nvPr/>
        </p:nvSpPr>
        <p:spPr>
          <a:xfrm>
            <a:off x="1950179" y="5777068"/>
            <a:ext cx="90021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dirty="0">
                <a:solidFill>
                  <a:srgbClr val="222222"/>
                </a:solidFill>
                <a:effectLst/>
                <a:latin typeface="Bell MT" panose="02020503060305020303" pitchFamily="18" charset="0"/>
              </a:rPr>
              <a:t>The world faces some of its greatest challenges of modern time and how we address them will have a dramatic impact on the life for generations to come. Advances and transformations in Control Systems urge a shift in the conversation toward how control systems research can meet grand societal- scale challenges. The document seeks to chart a roadmap for the evolution of control systems, identifying several areas where our discipline can have an impact over the next decade.</a:t>
            </a:r>
            <a:endParaRPr lang="en-US" sz="1200" dirty="0">
              <a:latin typeface="Bell MT" panose="02020503060305020303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BF0F24-3124-4267-8EBB-6E9345EABC21}"/>
              </a:ext>
            </a:extLst>
          </p:cNvPr>
          <p:cNvCxnSpPr>
            <a:cxnSpLocks/>
          </p:cNvCxnSpPr>
          <p:nvPr/>
        </p:nvCxnSpPr>
        <p:spPr>
          <a:xfrm flipV="1">
            <a:off x="5256286" y="2494919"/>
            <a:ext cx="744842" cy="763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040C9AA-19B8-423D-A37B-0E47EB796274}"/>
              </a:ext>
            </a:extLst>
          </p:cNvPr>
          <p:cNvCxnSpPr>
            <a:cxnSpLocks/>
          </p:cNvCxnSpPr>
          <p:nvPr/>
        </p:nvCxnSpPr>
        <p:spPr>
          <a:xfrm>
            <a:off x="5275843" y="3854785"/>
            <a:ext cx="725285" cy="35993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9724CC5-4A56-418A-A3B1-CD07CBDE8629}"/>
              </a:ext>
            </a:extLst>
          </p:cNvPr>
          <p:cNvCxnSpPr>
            <a:cxnSpLocks/>
          </p:cNvCxnSpPr>
          <p:nvPr/>
        </p:nvCxnSpPr>
        <p:spPr>
          <a:xfrm>
            <a:off x="9014254" y="2035696"/>
            <a:ext cx="448179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A0C986-7CA7-41BA-9A2D-E386453D5926}"/>
              </a:ext>
            </a:extLst>
          </p:cNvPr>
          <p:cNvGrpSpPr/>
          <p:nvPr/>
        </p:nvGrpSpPr>
        <p:grpSpPr>
          <a:xfrm>
            <a:off x="6190874" y="1558689"/>
            <a:ext cx="2755418" cy="983288"/>
            <a:chOff x="2097422" y="5289"/>
            <a:chExt cx="3933155" cy="983288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60D16D2-ED62-49CA-AEFE-30497D955C4A}"/>
                </a:ext>
              </a:extLst>
            </p:cNvPr>
            <p:cNvSpPr/>
            <p:nvPr/>
          </p:nvSpPr>
          <p:spPr>
            <a:xfrm>
              <a:off x="2097422" y="5289"/>
              <a:ext cx="3933155" cy="983288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9F5ECF80-ED17-41A2-BE57-BEDF1920C01E}"/>
                </a:ext>
              </a:extLst>
            </p:cNvPr>
            <p:cNvSpPr txBox="1"/>
            <p:nvPr/>
          </p:nvSpPr>
          <p:spPr>
            <a:xfrm>
              <a:off x="2126222" y="34089"/>
              <a:ext cx="3875555" cy="92568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baseline="0" dirty="0">
                  <a:solidFill>
                    <a:schemeClr val="tx1"/>
                  </a:solidFill>
                  <a:latin typeface="Lato" panose="020F0502020204030203" pitchFamily="34" charset="77"/>
                </a:rPr>
                <a:t>Societal Drivers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3C1532D-C15D-4836-A2B0-3A0776C042D3}"/>
              </a:ext>
            </a:extLst>
          </p:cNvPr>
          <p:cNvGrpSpPr/>
          <p:nvPr/>
        </p:nvGrpSpPr>
        <p:grpSpPr>
          <a:xfrm>
            <a:off x="9462433" y="1566291"/>
            <a:ext cx="2729567" cy="983288"/>
            <a:chOff x="2097422" y="5289"/>
            <a:chExt cx="3933155" cy="983288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43FFB64E-CD21-456A-B236-E9FDC526D221}"/>
                </a:ext>
              </a:extLst>
            </p:cNvPr>
            <p:cNvSpPr/>
            <p:nvPr/>
          </p:nvSpPr>
          <p:spPr>
            <a:xfrm>
              <a:off x="2097422" y="5289"/>
              <a:ext cx="3933155" cy="983288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: Rounded Corners 4">
              <a:extLst>
                <a:ext uri="{FF2B5EF4-FFF2-40B4-BE49-F238E27FC236}">
                  <a16:creationId xmlns:a16="http://schemas.microsoft.com/office/drawing/2014/main" id="{2DBE9563-7EA8-4E78-BF93-589D9364E940}"/>
                </a:ext>
              </a:extLst>
            </p:cNvPr>
            <p:cNvSpPr txBox="1"/>
            <p:nvPr/>
          </p:nvSpPr>
          <p:spPr>
            <a:xfrm>
              <a:off x="2126222" y="34089"/>
              <a:ext cx="3875555" cy="92568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baseline="0" dirty="0">
                  <a:solidFill>
                    <a:schemeClr val="tx1"/>
                  </a:solidFill>
                  <a:latin typeface="Lato" panose="020F0502020204030203" pitchFamily="34" charset="77"/>
                </a:rPr>
                <a:t>Climate Change &amp; Empower a Billion Lives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6807465-D32A-41CC-83C2-706947DE2DEC}"/>
              </a:ext>
            </a:extLst>
          </p:cNvPr>
          <p:cNvGrpSpPr/>
          <p:nvPr/>
        </p:nvGrpSpPr>
        <p:grpSpPr>
          <a:xfrm>
            <a:off x="6211050" y="3723074"/>
            <a:ext cx="2755418" cy="983288"/>
            <a:chOff x="2097422" y="5289"/>
            <a:chExt cx="3933155" cy="983288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EE6D1EBD-CDD1-41C7-B23E-8EEAA4FF6FC3}"/>
                </a:ext>
              </a:extLst>
            </p:cNvPr>
            <p:cNvSpPr/>
            <p:nvPr/>
          </p:nvSpPr>
          <p:spPr>
            <a:xfrm>
              <a:off x="2097422" y="5289"/>
              <a:ext cx="3933155" cy="983288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: Rounded Corners 4">
              <a:extLst>
                <a:ext uri="{FF2B5EF4-FFF2-40B4-BE49-F238E27FC236}">
                  <a16:creationId xmlns:a16="http://schemas.microsoft.com/office/drawing/2014/main" id="{6307BD60-244B-47B2-AA77-8D844379C871}"/>
                </a:ext>
              </a:extLst>
            </p:cNvPr>
            <p:cNvSpPr txBox="1"/>
            <p:nvPr/>
          </p:nvSpPr>
          <p:spPr>
            <a:xfrm>
              <a:off x="2126222" y="34089"/>
              <a:ext cx="3875555" cy="92568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baseline="0" dirty="0">
                  <a:solidFill>
                    <a:schemeClr val="tx1"/>
                  </a:solidFill>
                  <a:latin typeface="Lato" panose="020F0502020204030203" pitchFamily="34" charset="77"/>
                </a:rPr>
                <a:t>Technological Trends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090AB2B-034C-42E0-B5B8-FD64B6D2A455}"/>
              </a:ext>
            </a:extLst>
          </p:cNvPr>
          <p:cNvGrpSpPr/>
          <p:nvPr/>
        </p:nvGrpSpPr>
        <p:grpSpPr>
          <a:xfrm>
            <a:off x="6211050" y="3726400"/>
            <a:ext cx="2755418" cy="983288"/>
            <a:chOff x="2097422" y="5289"/>
            <a:chExt cx="3933155" cy="983288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7298809-FEF4-4D27-B98B-61596B6A46BA}"/>
                </a:ext>
              </a:extLst>
            </p:cNvPr>
            <p:cNvSpPr/>
            <p:nvPr/>
          </p:nvSpPr>
          <p:spPr>
            <a:xfrm>
              <a:off x="2097422" y="5289"/>
              <a:ext cx="3933155" cy="983288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: Rounded Corners 4">
              <a:extLst>
                <a:ext uri="{FF2B5EF4-FFF2-40B4-BE49-F238E27FC236}">
                  <a16:creationId xmlns:a16="http://schemas.microsoft.com/office/drawing/2014/main" id="{0C39C41C-6F11-49F5-993B-4C4CD256CD37}"/>
                </a:ext>
              </a:extLst>
            </p:cNvPr>
            <p:cNvSpPr txBox="1"/>
            <p:nvPr/>
          </p:nvSpPr>
          <p:spPr>
            <a:xfrm>
              <a:off x="2126222" y="34089"/>
              <a:ext cx="3875555" cy="92568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baseline="0" dirty="0">
                  <a:solidFill>
                    <a:schemeClr val="tx1"/>
                  </a:solidFill>
                  <a:latin typeface="Lato" panose="020F0502020204030203" pitchFamily="34" charset="77"/>
                </a:rPr>
                <a:t>Human &amp; Technology Partnership</a:t>
              </a:r>
            </a:p>
          </p:txBody>
        </p:sp>
      </p:grp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E447550-ABFD-4AB9-9B26-14CFF223F01F}"/>
              </a:ext>
            </a:extLst>
          </p:cNvPr>
          <p:cNvCxnSpPr>
            <a:cxnSpLocks/>
          </p:cNvCxnSpPr>
          <p:nvPr/>
        </p:nvCxnSpPr>
        <p:spPr>
          <a:xfrm flipV="1">
            <a:off x="9036074" y="3686079"/>
            <a:ext cx="713410" cy="42967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1AA048B-6724-44D2-BA03-E107ED1CF4B7}"/>
              </a:ext>
            </a:extLst>
          </p:cNvPr>
          <p:cNvGrpSpPr/>
          <p:nvPr/>
        </p:nvGrpSpPr>
        <p:grpSpPr>
          <a:xfrm>
            <a:off x="9769660" y="3260230"/>
            <a:ext cx="2259643" cy="851699"/>
            <a:chOff x="2097422" y="5289"/>
            <a:chExt cx="3933155" cy="983288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D17E1DFF-98A5-4620-AD4C-2C1186B93C80}"/>
                </a:ext>
              </a:extLst>
            </p:cNvPr>
            <p:cNvSpPr/>
            <p:nvPr/>
          </p:nvSpPr>
          <p:spPr>
            <a:xfrm>
              <a:off x="2097422" y="5289"/>
              <a:ext cx="3933155" cy="983288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ectangle: Rounded Corners 4">
              <a:extLst>
                <a:ext uri="{FF2B5EF4-FFF2-40B4-BE49-F238E27FC236}">
                  <a16:creationId xmlns:a16="http://schemas.microsoft.com/office/drawing/2014/main" id="{F87E18F4-164D-43D2-A103-FAED8477E115}"/>
                </a:ext>
              </a:extLst>
            </p:cNvPr>
            <p:cNvSpPr txBox="1"/>
            <p:nvPr/>
          </p:nvSpPr>
          <p:spPr>
            <a:xfrm>
              <a:off x="2126222" y="34089"/>
              <a:ext cx="3875555" cy="925688"/>
            </a:xfrm>
            <a:prstGeom prst="rect">
              <a:avLst/>
            </a:prstGeom>
            <a:solidFill>
              <a:schemeClr val="accent1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baseline="0" dirty="0">
                  <a:solidFill>
                    <a:schemeClr val="tx1"/>
                  </a:solidFill>
                  <a:latin typeface="Lato" panose="020F0502020204030203" pitchFamily="34" charset="77"/>
                </a:rPr>
                <a:t>Chat GPT &amp; Control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F4CCA04-78C2-4687-96A1-1996869171ED}"/>
              </a:ext>
            </a:extLst>
          </p:cNvPr>
          <p:cNvGrpSpPr/>
          <p:nvPr/>
        </p:nvGrpSpPr>
        <p:grpSpPr>
          <a:xfrm>
            <a:off x="9805967" y="4390016"/>
            <a:ext cx="2259643" cy="851699"/>
            <a:chOff x="2097422" y="5289"/>
            <a:chExt cx="3933155" cy="983288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60FE5424-18DC-4A68-9645-EA0B09B5A6FD}"/>
                </a:ext>
              </a:extLst>
            </p:cNvPr>
            <p:cNvSpPr/>
            <p:nvPr/>
          </p:nvSpPr>
          <p:spPr>
            <a:xfrm>
              <a:off x="2097422" y="5289"/>
              <a:ext cx="3933155" cy="983288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tangle: Rounded Corners 4">
              <a:extLst>
                <a:ext uri="{FF2B5EF4-FFF2-40B4-BE49-F238E27FC236}">
                  <a16:creationId xmlns:a16="http://schemas.microsoft.com/office/drawing/2014/main" id="{6652C340-C21A-4782-9A07-E0A62CB4C0D4}"/>
                </a:ext>
              </a:extLst>
            </p:cNvPr>
            <p:cNvSpPr txBox="1"/>
            <p:nvPr/>
          </p:nvSpPr>
          <p:spPr>
            <a:xfrm>
              <a:off x="2126222" y="34089"/>
              <a:ext cx="3875555" cy="925688"/>
            </a:xfrm>
            <a:prstGeom prst="rect">
              <a:avLst/>
            </a:prstGeom>
            <a:solidFill>
              <a:schemeClr val="accent1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baseline="0" dirty="0">
                  <a:solidFill>
                    <a:schemeClr val="tx1"/>
                  </a:solidFill>
                  <a:latin typeface="Lato" panose="020F0502020204030203" pitchFamily="34" charset="77"/>
                </a:rPr>
                <a:t>Future of Work &amp; Automation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860FF3-4BD8-4F87-844E-8BEDED659B1A}"/>
              </a:ext>
            </a:extLst>
          </p:cNvPr>
          <p:cNvCxnSpPr>
            <a:cxnSpLocks/>
          </p:cNvCxnSpPr>
          <p:nvPr/>
        </p:nvCxnSpPr>
        <p:spPr>
          <a:xfrm>
            <a:off x="9077471" y="4466968"/>
            <a:ext cx="692189" cy="39844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1F5DB42-CD66-4552-ACB9-16A7E50618B2}"/>
              </a:ext>
            </a:extLst>
          </p:cNvPr>
          <p:cNvSpPr txBox="1"/>
          <p:nvPr/>
        </p:nvSpPr>
        <p:spPr>
          <a:xfrm>
            <a:off x="10054887" y="2536175"/>
            <a:ext cx="1404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Wednesday, Dec 13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21A5C38-732C-45E5-8895-BC51F518172A}"/>
              </a:ext>
            </a:extLst>
          </p:cNvPr>
          <p:cNvSpPr txBox="1"/>
          <p:nvPr/>
        </p:nvSpPr>
        <p:spPr>
          <a:xfrm>
            <a:off x="10191334" y="4064236"/>
            <a:ext cx="1267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Thursday, Dec 14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3CD6B6-AFE7-46B8-BAA9-47BC4FF238FE}"/>
              </a:ext>
            </a:extLst>
          </p:cNvPr>
          <p:cNvSpPr txBox="1"/>
          <p:nvPr/>
        </p:nvSpPr>
        <p:spPr>
          <a:xfrm>
            <a:off x="10697557" y="5245817"/>
            <a:ext cx="572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20901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85AE4CF1-CBF2-4A17-BB10-F23F0A58E9EA}"/>
              </a:ext>
            </a:extLst>
          </p:cNvPr>
          <p:cNvGrpSpPr/>
          <p:nvPr/>
        </p:nvGrpSpPr>
        <p:grpSpPr>
          <a:xfrm>
            <a:off x="3142095" y="2359830"/>
            <a:ext cx="6215448" cy="1643448"/>
            <a:chOff x="2097422" y="5289"/>
            <a:chExt cx="3933155" cy="983288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458CAF69-8AEB-49C5-8D1A-F2C1956C21EC}"/>
                </a:ext>
              </a:extLst>
            </p:cNvPr>
            <p:cNvSpPr/>
            <p:nvPr/>
          </p:nvSpPr>
          <p:spPr>
            <a:xfrm>
              <a:off x="2097422" y="5289"/>
              <a:ext cx="3933155" cy="983288"/>
            </a:xfrm>
            <a:prstGeom prst="roundRect">
              <a:avLst>
                <a:gd name="adj" fmla="val 10000"/>
              </a:avLst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ectangle: Rounded Corners 4">
              <a:extLst>
                <a:ext uri="{FF2B5EF4-FFF2-40B4-BE49-F238E27FC236}">
                  <a16:creationId xmlns:a16="http://schemas.microsoft.com/office/drawing/2014/main" id="{48996C00-016B-4A4E-A58F-33B0DE12206D}"/>
                </a:ext>
              </a:extLst>
            </p:cNvPr>
            <p:cNvSpPr txBox="1"/>
            <p:nvPr/>
          </p:nvSpPr>
          <p:spPr>
            <a:xfrm>
              <a:off x="2126222" y="34089"/>
              <a:ext cx="3875555" cy="92568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/>
              <a:r>
                <a:rPr lang="en-US" sz="2800" dirty="0"/>
                <a:t>Future of Work and Workers: Potential Roles for Automation and Control</a:t>
              </a:r>
              <a:endParaRPr lang="en-US" sz="2800" baseline="0" dirty="0">
                <a:solidFill>
                  <a:schemeClr val="bg2"/>
                </a:solidFill>
                <a:latin typeface="Lato" panose="020F0502020204030203" pitchFamily="34" charset="77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C2AB62-D01D-4189-B579-097459339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22" y="140794"/>
            <a:ext cx="10018713" cy="940135"/>
          </a:xfrm>
        </p:spPr>
        <p:txBody>
          <a:bodyPr>
            <a:normAutofit/>
          </a:bodyPr>
          <a:lstStyle/>
          <a:p>
            <a:r>
              <a:rPr lang="en-US" dirty="0"/>
              <a:t>Special Sessions at this CDC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3048D20-BD17-4F2B-91FB-AC002F8A2AC3}"/>
              </a:ext>
            </a:extLst>
          </p:cNvPr>
          <p:cNvSpPr txBox="1"/>
          <p:nvPr/>
        </p:nvSpPr>
        <p:spPr>
          <a:xfrm>
            <a:off x="2970644" y="4081708"/>
            <a:ext cx="6094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Pramod </a:t>
            </a:r>
            <a:r>
              <a:rPr lang="en-US" sz="1800" dirty="0" err="1"/>
              <a:t>Khargonekar</a:t>
            </a:r>
            <a:endParaRPr lang="en-US" sz="1800" dirty="0"/>
          </a:p>
          <a:p>
            <a:pPr algn="ctr"/>
            <a:r>
              <a:rPr lang="en-US" dirty="0"/>
              <a:t>UC Irvine, USA</a:t>
            </a:r>
          </a:p>
        </p:txBody>
      </p:sp>
    </p:spTree>
    <p:extLst>
      <p:ext uri="{BB962C8B-B14F-4D97-AF65-F5344CB8AC3E}">
        <p14:creationId xmlns:p14="http://schemas.microsoft.com/office/powerpoint/2010/main" val="227509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85</TotalTime>
  <Words>240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Bell MT</vt:lpstr>
      <vt:lpstr>Corbel</vt:lpstr>
      <vt:lpstr>Lato</vt:lpstr>
      <vt:lpstr>Parallax</vt:lpstr>
      <vt:lpstr>Future of Work and Workers</vt:lpstr>
      <vt:lpstr>Context</vt:lpstr>
      <vt:lpstr>Special Sessions at this CDC</vt:lpstr>
      <vt:lpstr>Special Sessions at this CDC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Change, Empower a Billion Lives, and CSS</dc:title>
  <dc:creator>Anuradha M Annaswamy</dc:creator>
  <cp:lastModifiedBy>Anuradha M Annaswamy</cp:lastModifiedBy>
  <cp:revision>8</cp:revision>
  <dcterms:created xsi:type="dcterms:W3CDTF">2023-12-12T22:41:28Z</dcterms:created>
  <dcterms:modified xsi:type="dcterms:W3CDTF">2023-12-15T02:28:10Z</dcterms:modified>
</cp:coreProperties>
</file>