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12"/>
  </p:notesMasterIdLst>
  <p:sldIdLst>
    <p:sldId id="257" r:id="rId2"/>
    <p:sldId id="279" r:id="rId3"/>
    <p:sldId id="282" r:id="rId4"/>
    <p:sldId id="283" r:id="rId5"/>
    <p:sldId id="290" r:id="rId6"/>
    <p:sldId id="284" r:id="rId7"/>
    <p:sldId id="286" r:id="rId8"/>
    <p:sldId id="287" r:id="rId9"/>
    <p:sldId id="288" r:id="rId10"/>
    <p:sldId id="289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MHy3W4txpDvLAi3mouuEypjgI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DB9772-F101-4D78-9AAB-3215519C782F}">
  <a:tblStyle styleId="{2CDB9772-F101-4D78-9AAB-3215519C782F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7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7E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Gill Sans MT"/>
          <a:ea typeface="Gill Sans MT"/>
          <a:cs typeface="Gill Sans MT"/>
        </a:font>
        <a:schemeClr val="dk1"/>
      </a:tcTxStyle>
      <a:tcStyle>
        <a:tcBdr/>
      </a:tcStyle>
    </a:seCell>
    <a:swCell>
      <a:tcTxStyle b="on" i="off">
        <a:font>
          <a:latin typeface="Gill Sans MT"/>
          <a:ea typeface="Gill Sans MT"/>
          <a:cs typeface="Gill Sans MT"/>
        </a:font>
        <a:schemeClr val="dk1"/>
      </a:tcTxStyle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/>
    <p:restoredTop sz="94699"/>
  </p:normalViewPr>
  <p:slideViewPr>
    <p:cSldViewPr snapToGrid="0">
      <p:cViewPr varScale="1">
        <p:scale>
          <a:sx n="128" d="100"/>
          <a:sy n="128" d="100"/>
        </p:scale>
        <p:origin x="176" y="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customschemas.google.com/relationships/presentationmetadata" Target="metadata"/><Relationship Id="rId5" Type="http://schemas.openxmlformats.org/officeDocument/2006/relationships/slide" Target="slides/slide4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lide">
  <p:cSld name="1_Divider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lines and dots&#10;&#10;Description automatically generated">
            <a:extLst>
              <a:ext uri="{FF2B5EF4-FFF2-40B4-BE49-F238E27FC236}">
                <a16:creationId xmlns:a16="http://schemas.microsoft.com/office/drawing/2014/main" id="{01265B90-F5A5-4FE3-A8A9-CB6B0E54F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47968"/>
            <a:ext cx="9401577" cy="5791468"/>
          </a:xfrm>
          <a:prstGeom prst="rect">
            <a:avLst/>
          </a:prstGeom>
        </p:spPr>
      </p:pic>
      <p:pic>
        <p:nvPicPr>
          <p:cNvPr id="25" name="Google Shape;25;p2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7608" y="4461669"/>
            <a:ext cx="1389731" cy="48381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3"/>
          <p:cNvSpPr txBox="1">
            <a:spLocks noGrp="1"/>
          </p:cNvSpPr>
          <p:nvPr>
            <p:ph type="ctrTitle" hasCustomPrompt="1"/>
          </p:nvPr>
        </p:nvSpPr>
        <p:spPr>
          <a:xfrm>
            <a:off x="918325" y="2264821"/>
            <a:ext cx="3504434" cy="174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  <a:defRPr sz="3200" b="0" i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TEXT</a:t>
            </a:r>
            <a:endParaRPr dirty="0"/>
          </a:p>
        </p:txBody>
      </p:sp>
      <p:sp>
        <p:nvSpPr>
          <p:cNvPr id="28" name="Google Shape;28;p23"/>
          <p:cNvSpPr txBox="1">
            <a:spLocks noGrp="1"/>
          </p:cNvSpPr>
          <p:nvPr>
            <p:ph type="subTitle" idx="1"/>
          </p:nvPr>
        </p:nvSpPr>
        <p:spPr>
          <a:xfrm>
            <a:off x="918325" y="4071925"/>
            <a:ext cx="3504434" cy="174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480"/>
              </a:spcBef>
              <a:spcAft>
                <a:spcPts val="0"/>
              </a:spcAft>
              <a:buSzPts val="2400"/>
              <a:buNone/>
              <a:defRPr sz="2000" b="0" i="0">
                <a:solidFill>
                  <a:schemeClr val="l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94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94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94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94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None/>
              <a:defRPr>
                <a:solidFill>
                  <a:srgbClr val="888894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None/>
              <a:defRPr>
                <a:solidFill>
                  <a:srgbClr val="888894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None/>
              <a:defRPr>
                <a:solidFill>
                  <a:srgbClr val="888894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94"/>
              </a:buClr>
              <a:buSzPts val="2000"/>
              <a:buNone/>
              <a:defRPr>
                <a:solidFill>
                  <a:srgbClr val="888894"/>
                </a:solidFill>
              </a:defRPr>
            </a:lvl9pPr>
          </a:lstStyle>
          <a:p>
            <a:endParaRPr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29236-7BD5-9C2D-795F-03010C042013}"/>
              </a:ext>
            </a:extLst>
          </p:cNvPr>
          <p:cNvCxnSpPr>
            <a:cxnSpLocks/>
          </p:cNvCxnSpPr>
          <p:nvPr userDrawn="1"/>
        </p:nvCxnSpPr>
        <p:spPr>
          <a:xfrm>
            <a:off x="4562314" y="2264821"/>
            <a:ext cx="0" cy="23685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310152" y="15485"/>
            <a:ext cx="8229600" cy="69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5001A"/>
              </a:buClr>
              <a:buSzPts val="3600"/>
              <a:buFont typeface="Gill Sans"/>
              <a:buNone/>
              <a:defRPr sz="2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430464" y="902369"/>
            <a:ext cx="8229600" cy="369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4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 dirty="0"/>
          </a:p>
        </p:txBody>
      </p:sp>
      <p:grpSp>
        <p:nvGrpSpPr>
          <p:cNvPr id="19" name="Google Shape;19;p22"/>
          <p:cNvGrpSpPr/>
          <p:nvPr/>
        </p:nvGrpSpPr>
        <p:grpSpPr>
          <a:xfrm>
            <a:off x="-5079" y="708812"/>
            <a:ext cx="8691879" cy="47507"/>
            <a:chOff x="685800" y="1794746"/>
            <a:chExt cx="7772400" cy="179475"/>
          </a:xfrm>
        </p:grpSpPr>
        <p:sp>
          <p:nvSpPr>
            <p:cNvPr id="20" name="Google Shape;20;p22"/>
            <p:cNvSpPr/>
            <p:nvPr/>
          </p:nvSpPr>
          <p:spPr>
            <a:xfrm>
              <a:off x="685800" y="1794746"/>
              <a:ext cx="1170819" cy="179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  <p:sp>
          <p:nvSpPr>
            <p:cNvPr id="21" name="Google Shape;21;p22"/>
            <p:cNvSpPr/>
            <p:nvPr/>
          </p:nvSpPr>
          <p:spPr>
            <a:xfrm>
              <a:off x="1856619" y="1794746"/>
              <a:ext cx="2206599" cy="17947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4063218" y="1794746"/>
              <a:ext cx="4394982" cy="1794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ill Sans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/>
          <p:nvPr/>
        </p:nvSpPr>
        <p:spPr>
          <a:xfrm>
            <a:off x="239899" y="4582584"/>
            <a:ext cx="2229555" cy="3902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sp>
        <p:nvSpPr>
          <p:cNvPr id="142" name="Google Shape;142;p35"/>
          <p:cNvSpPr/>
          <p:nvPr/>
        </p:nvSpPr>
        <p:spPr>
          <a:xfrm>
            <a:off x="-42334" y="-78154"/>
            <a:ext cx="3293534" cy="5228059"/>
          </a:xfrm>
          <a:prstGeom prst="rect">
            <a:avLst/>
          </a:prstGeom>
          <a:gradFill>
            <a:gsLst>
              <a:gs pos="0">
                <a:schemeClr val="tx1"/>
              </a:gs>
              <a:gs pos="97000">
                <a:schemeClr val="accent3"/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sp>
        <p:nvSpPr>
          <p:cNvPr id="143" name="Google Shape;143;p35"/>
          <p:cNvSpPr txBox="1">
            <a:spLocks noGrp="1"/>
          </p:cNvSpPr>
          <p:nvPr>
            <p:ph type="body" idx="1" hasCustomPrompt="1"/>
          </p:nvPr>
        </p:nvSpPr>
        <p:spPr>
          <a:xfrm>
            <a:off x="898769" y="617415"/>
            <a:ext cx="2058456" cy="118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2400" b="0" i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ADD TEXT</a:t>
            </a:r>
            <a:endParaRPr dirty="0"/>
          </a:p>
        </p:txBody>
      </p:sp>
      <p:sp>
        <p:nvSpPr>
          <p:cNvPr id="3" name="Google Shape;143;p35">
            <a:extLst>
              <a:ext uri="{FF2B5EF4-FFF2-40B4-BE49-F238E27FC236}">
                <a16:creationId xmlns:a16="http://schemas.microsoft.com/office/drawing/2014/main" id="{50846BAF-BCB9-603E-D4E1-874BCE3216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98769" y="1981921"/>
            <a:ext cx="2058456" cy="187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616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preserve="1" userDrawn="1">
  <p:cSld name="1_Picture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A37D66-78CA-B8E7-A540-C074FF3045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39075"/>
            <a:ext cx="9144001" cy="26574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0" name="Google Shape;140;p35"/>
          <p:cNvSpPr/>
          <p:nvPr/>
        </p:nvSpPr>
        <p:spPr>
          <a:xfrm>
            <a:off x="239899" y="4582584"/>
            <a:ext cx="2229555" cy="3902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sp>
        <p:nvSpPr>
          <p:cNvPr id="143" name="Google Shape;143;p35"/>
          <p:cNvSpPr txBox="1">
            <a:spLocks noGrp="1"/>
          </p:cNvSpPr>
          <p:nvPr>
            <p:ph type="body" idx="1" hasCustomPrompt="1"/>
          </p:nvPr>
        </p:nvSpPr>
        <p:spPr>
          <a:xfrm>
            <a:off x="570523" y="2825982"/>
            <a:ext cx="2355440" cy="118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60"/>
              </a:spcBef>
              <a:spcAft>
                <a:spcPts val="0"/>
              </a:spcAft>
              <a:buSzPts val="1800"/>
              <a:buNone/>
              <a:defRPr sz="24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r>
              <a:rPr lang="en-US" dirty="0"/>
              <a:t>CLICK TO ADD TEXT</a:t>
            </a:r>
            <a:endParaRPr dirty="0"/>
          </a:p>
        </p:txBody>
      </p:sp>
      <p:sp>
        <p:nvSpPr>
          <p:cNvPr id="3" name="Google Shape;143;p35">
            <a:extLst>
              <a:ext uri="{FF2B5EF4-FFF2-40B4-BE49-F238E27FC236}">
                <a16:creationId xmlns:a16="http://schemas.microsoft.com/office/drawing/2014/main" id="{50846BAF-BCB9-603E-D4E1-874BCE32169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29352" y="2825982"/>
            <a:ext cx="5509847" cy="63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FAEE7D-B4C8-55B1-5FEC-26364AD92E46}"/>
              </a:ext>
            </a:extLst>
          </p:cNvPr>
          <p:cNvCxnSpPr/>
          <p:nvPr userDrawn="1"/>
        </p:nvCxnSpPr>
        <p:spPr>
          <a:xfrm>
            <a:off x="3110523" y="2825982"/>
            <a:ext cx="0" cy="210312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25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42;p35">
            <a:extLst>
              <a:ext uri="{FF2B5EF4-FFF2-40B4-BE49-F238E27FC236}">
                <a16:creationId xmlns:a16="http://schemas.microsoft.com/office/drawing/2014/main" id="{911CC51E-D323-8545-0EF7-71CD63BB30A4}"/>
              </a:ext>
            </a:extLst>
          </p:cNvPr>
          <p:cNvSpPr/>
          <p:nvPr userDrawn="1"/>
        </p:nvSpPr>
        <p:spPr>
          <a:xfrm>
            <a:off x="4512525" y="5929"/>
            <a:ext cx="4760683" cy="5228059"/>
          </a:xfrm>
          <a:prstGeom prst="rect">
            <a:avLst/>
          </a:prstGeom>
          <a:gradFill>
            <a:gsLst>
              <a:gs pos="0">
                <a:schemeClr val="tx1"/>
              </a:gs>
              <a:gs pos="97000">
                <a:schemeClr val="accent3"/>
              </a:gs>
            </a:gsLst>
            <a:lin ang="2700000" scaled="1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4B05C-95B7-B1D6-B51F-0C85B5C71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7590" y="785930"/>
            <a:ext cx="3765529" cy="9164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Layout with</a:t>
            </a:r>
            <a:br>
              <a:rPr lang="en-US" dirty="0"/>
            </a:br>
            <a:r>
              <a:rPr lang="en-US" dirty="0"/>
              <a:t>text and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11F434E-866A-3038-3358-FF8586E02A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5662" y="0"/>
            <a:ext cx="4548188" cy="5233988"/>
          </a:xfrm>
          <a:prstGeom prst="rect">
            <a:avLst/>
          </a:prstGeo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440D8-A6FB-1192-480E-238D2027DB28}"/>
              </a:ext>
            </a:extLst>
          </p:cNvPr>
          <p:cNvSpPr txBox="1"/>
          <p:nvPr userDrawn="1"/>
        </p:nvSpPr>
        <p:spPr>
          <a:xfrm>
            <a:off x="4787590" y="1791629"/>
            <a:ext cx="3932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Add Text here</a:t>
            </a:r>
          </a:p>
          <a:p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• Add Text here</a:t>
            </a:r>
          </a:p>
        </p:txBody>
      </p:sp>
      <p:pic>
        <p:nvPicPr>
          <p:cNvPr id="14" name="Google Shape;25;p23">
            <a:extLst>
              <a:ext uri="{FF2B5EF4-FFF2-40B4-BE49-F238E27FC236}">
                <a16:creationId xmlns:a16="http://schemas.microsoft.com/office/drawing/2014/main" id="{687B6FFE-5056-A69D-4C41-016B3BCDD301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232" y="4539792"/>
            <a:ext cx="1414768" cy="49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25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lide" preserve="1" userDrawn="1">
  <p:cSld name="2_Divider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/>
          <p:nvPr/>
        </p:nvSpPr>
        <p:spPr>
          <a:xfrm>
            <a:off x="-56445" y="5"/>
            <a:ext cx="9206200" cy="51514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pic>
        <p:nvPicPr>
          <p:cNvPr id="5" name="Picture 4" descr="Blue lines in a dark background&#10;&#10;Description automatically generated">
            <a:extLst>
              <a:ext uri="{FF2B5EF4-FFF2-40B4-BE49-F238E27FC236}">
                <a16:creationId xmlns:a16="http://schemas.microsoft.com/office/drawing/2014/main" id="{7DF31894-1915-6AB7-1442-586C430CC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200" y="0"/>
            <a:ext cx="9206200" cy="5345945"/>
          </a:xfrm>
          <a:prstGeom prst="rect">
            <a:avLst/>
          </a:prstGeom>
        </p:spPr>
      </p:pic>
      <p:pic>
        <p:nvPicPr>
          <p:cNvPr id="25" name="Google Shape;25;p23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922" y="2298837"/>
            <a:ext cx="2222156" cy="77361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3"/>
          <p:cNvSpPr txBox="1">
            <a:spLocks noGrp="1"/>
          </p:cNvSpPr>
          <p:nvPr>
            <p:ph type="ctrTitle" hasCustomPrompt="1"/>
          </p:nvPr>
        </p:nvSpPr>
        <p:spPr>
          <a:xfrm>
            <a:off x="660565" y="673076"/>
            <a:ext cx="7397039" cy="1147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  <a:defRPr sz="3200" b="0" i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End Slide Information</a:t>
            </a:r>
            <a:br>
              <a:rPr lang="en-US" dirty="0"/>
            </a:br>
            <a:r>
              <a:rPr lang="en-US" dirty="0"/>
              <a:t>Questions, contact information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222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9348" y="4610611"/>
            <a:ext cx="1286874" cy="4468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67" r:id="rId3"/>
    <p:sldLayoutId id="2147483668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 baseline="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 dirty="0">
          <a:solidFill>
            <a:schemeClr val="accent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Gill Sans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css.org/control-societal-scale-challenges-roadmap-203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"/>
          <p:cNvSpPr txBox="1">
            <a:spLocks noGrp="1"/>
          </p:cNvSpPr>
          <p:nvPr>
            <p:ph type="ctrTitle"/>
          </p:nvPr>
        </p:nvSpPr>
        <p:spPr>
          <a:xfrm>
            <a:off x="918325" y="2264821"/>
            <a:ext cx="3504434" cy="98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ill Sans"/>
              <a:buNone/>
            </a:pPr>
            <a:r>
              <a:rPr lang="en-US" dirty="0"/>
              <a:t>GPT for Control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0" name="Google Shape;220;p2"/>
          <p:cNvSpPr txBox="1">
            <a:spLocks noGrp="1"/>
          </p:cNvSpPr>
          <p:nvPr>
            <p:ph type="subTitle" idx="1"/>
          </p:nvPr>
        </p:nvSpPr>
        <p:spPr>
          <a:xfrm>
            <a:off x="655782" y="3396375"/>
            <a:ext cx="3766977" cy="174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Lunch Panel Discussion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Thursday December 14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CDC 2023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Session </a:t>
            </a:r>
            <a:r>
              <a:rPr lang="en-US" sz="2400" dirty="0"/>
              <a:t>Schedule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AF174-9A2F-AFD6-A2A2-80B5FE206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12:15-12:25 	Opening 			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12:25-12:55	Panelist Perspectives	</a:t>
            </a:r>
          </a:p>
          <a:p>
            <a:endParaRPr lang="en-US" dirty="0"/>
          </a:p>
          <a:p>
            <a:r>
              <a:rPr lang="en-US" dirty="0"/>
              <a:t>12:55-13:15	Q &amp; A with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646613"/>
            <a:ext cx="2133600" cy="27463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Panelists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0464" y="4647187"/>
            <a:ext cx="21336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52242-210C-35BD-E6A1-E286AD09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818" y="1451111"/>
            <a:ext cx="1688004" cy="1983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1BAF6B-3C0E-07E7-AAFA-866539F7A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2" y="1451112"/>
            <a:ext cx="1983235" cy="19832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BAAC09-AD56-0B0A-B87B-F8A51959B824}"/>
              </a:ext>
            </a:extLst>
          </p:cNvPr>
          <p:cNvSpPr txBox="1"/>
          <p:nvPr/>
        </p:nvSpPr>
        <p:spPr>
          <a:xfrm>
            <a:off x="430464" y="3779157"/>
            <a:ext cx="167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George J. Pappas</a:t>
            </a:r>
          </a:p>
          <a:p>
            <a:r>
              <a:rPr lang="en-US" dirty="0"/>
              <a:t>U. of Pennsylvania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6951C-D3E4-D3BB-3DD8-0A53D049CACE}"/>
              </a:ext>
            </a:extLst>
          </p:cNvPr>
          <p:cNvSpPr txBox="1"/>
          <p:nvPr/>
        </p:nvSpPr>
        <p:spPr>
          <a:xfrm>
            <a:off x="3094157" y="3779157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Dorsa </a:t>
            </a:r>
            <a:r>
              <a:rPr lang="en-US" dirty="0" err="1"/>
              <a:t>Sadigh</a:t>
            </a:r>
            <a:endParaRPr lang="en-US" dirty="0"/>
          </a:p>
          <a:p>
            <a:r>
              <a:rPr lang="en-US" dirty="0"/>
              <a:t>Stanford University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B123CD-BE1C-C74F-F813-6F426ABF6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79" y="1451111"/>
            <a:ext cx="1983236" cy="19832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4B1BF9-7B61-9933-F650-37FCD90D84F9}"/>
              </a:ext>
            </a:extLst>
          </p:cNvPr>
          <p:cNvSpPr txBox="1"/>
          <p:nvPr/>
        </p:nvSpPr>
        <p:spPr>
          <a:xfrm>
            <a:off x="5393164" y="3781445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 How </a:t>
            </a:r>
          </a:p>
          <a:p>
            <a:r>
              <a:rPr lang="en-US" dirty="0"/>
              <a:t>   M.I.T.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CF7EA2-CEB9-9112-55F6-03C564C9B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89" y="1451111"/>
            <a:ext cx="1983236" cy="19832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487DE5-9AEB-3E9F-D4AA-2429C117B9A4}"/>
              </a:ext>
            </a:extLst>
          </p:cNvPr>
          <p:cNvSpPr txBox="1"/>
          <p:nvPr/>
        </p:nvSpPr>
        <p:spPr>
          <a:xfrm>
            <a:off x="7153013" y="3779158"/>
            <a:ext cx="1636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Magnus </a:t>
            </a:r>
            <a:r>
              <a:rPr lang="en-US" dirty="0" err="1"/>
              <a:t>Egerstedt</a:t>
            </a:r>
            <a:endParaRPr lang="en-US" dirty="0"/>
          </a:p>
          <a:p>
            <a:r>
              <a:rPr lang="en-US" dirty="0"/>
              <a:t>      U.C. Irvine</a:t>
            </a:r>
          </a:p>
        </p:txBody>
      </p:sp>
    </p:spTree>
    <p:extLst>
      <p:ext uri="{BB962C8B-B14F-4D97-AF65-F5344CB8AC3E}">
        <p14:creationId xmlns:p14="http://schemas.microsoft.com/office/powerpoint/2010/main" val="4195544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for Societal Challenges 2030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0464" y="4647187"/>
            <a:ext cx="21336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593AB3-BAC9-B59B-41D4-E4FA75CFA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52" y="902369"/>
            <a:ext cx="3207258" cy="4009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05E75-9BFC-7FD0-C983-11C4764A7471}"/>
              </a:ext>
            </a:extLst>
          </p:cNvPr>
          <p:cNvSpPr txBox="1"/>
          <p:nvPr/>
        </p:nvSpPr>
        <p:spPr>
          <a:xfrm>
            <a:off x="3637722" y="2239936"/>
            <a:ext cx="4851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Control for Societal-scale Challenges: Road Map 2030, </a:t>
            </a:r>
          </a:p>
          <a:p>
            <a:r>
              <a:rPr lang="en-US" sz="12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Editors: A. M.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Annaswamy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, K. H. Johansson, and G. J. Pappas, </a:t>
            </a:r>
          </a:p>
          <a:p>
            <a:r>
              <a:rPr lang="en-US" sz="12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IEEE Control Systems Society Publication, 2023, </a:t>
            </a:r>
          </a:p>
          <a:p>
            <a:endParaRPr lang="en-US" sz="1200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r>
              <a:rPr lang="en-US" sz="1200" b="0" i="0" u="none" strike="noStrike" dirty="0">
                <a:solidFill>
                  <a:srgbClr val="008CBA"/>
                </a:solidFill>
                <a:effectLst/>
                <a:latin typeface="roboto" panose="02000000000000000000" pitchFamily="2" charset="0"/>
                <a:hlinkClick r:id="rId3"/>
              </a:rPr>
              <a:t>https://ieeecss.org/control-societal-scale-challenges-roadmap-2030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559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changed since roadmap?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0464" y="4647187"/>
            <a:ext cx="21336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group of logos with text&#10;&#10;Description automatically generated">
            <a:extLst>
              <a:ext uri="{FF2B5EF4-FFF2-40B4-BE49-F238E27FC236}">
                <a16:creationId xmlns:a16="http://schemas.microsoft.com/office/drawing/2014/main" id="{298B2484-A757-6783-7076-A3F5E856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41" y="837539"/>
            <a:ext cx="6629821" cy="3681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19AB-E6FD-64C2-915B-19D8B9EE4512}"/>
              </a:ext>
            </a:extLst>
          </p:cNvPr>
          <p:cNvSpPr txBox="1"/>
          <p:nvPr/>
        </p:nvSpPr>
        <p:spPr>
          <a:xfrm>
            <a:off x="1568239" y="4339410"/>
            <a:ext cx="576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Language Models are already impacting research in many fields</a:t>
            </a:r>
          </a:p>
          <a:p>
            <a:r>
              <a:rPr lang="en-US" dirty="0"/>
              <a:t>Numerous calls for making such systems safe and trustworthy</a:t>
            </a:r>
          </a:p>
        </p:txBody>
      </p:sp>
    </p:spTree>
    <p:extLst>
      <p:ext uri="{BB962C8B-B14F-4D97-AF65-F5344CB8AC3E}">
        <p14:creationId xmlns:p14="http://schemas.microsoft.com/office/powerpoint/2010/main" val="421952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Trustworthy AI is a global priority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430464" y="4647187"/>
            <a:ext cx="2133600" cy="273844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 descr="A close-up of a website&#10;&#10;Description automatically generated">
            <a:extLst>
              <a:ext uri="{FF2B5EF4-FFF2-40B4-BE49-F238E27FC236}">
                <a16:creationId xmlns:a16="http://schemas.microsoft.com/office/drawing/2014/main" id="{59B1E59A-DA93-A65C-D957-13385958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6" y="1173562"/>
            <a:ext cx="4577672" cy="1891140"/>
          </a:xfrm>
          <a:prstGeom prst="rect">
            <a:avLst/>
          </a:prstGeom>
        </p:spPr>
      </p:pic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ED08383-F7AB-5DAA-6C81-C346F9E00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7" y="914481"/>
            <a:ext cx="4275943" cy="555022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B975B8C8-DB7F-8274-1731-A0E6FEFB2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954" y="2836104"/>
            <a:ext cx="5110118" cy="165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1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 of this panel session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8843E-359C-FB92-7FDA-55C03A9B4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 blue sky session about the impact of LLMs to control systems</a:t>
            </a:r>
          </a:p>
          <a:p>
            <a:endParaRPr lang="en-US" dirty="0"/>
          </a:p>
          <a:p>
            <a:r>
              <a:rPr lang="en-US" dirty="0"/>
              <a:t>Start a discussion in the community about this emerging topic</a:t>
            </a:r>
          </a:p>
          <a:p>
            <a:endParaRPr lang="en-US" dirty="0"/>
          </a:p>
          <a:p>
            <a:r>
              <a:rPr lang="en-US" dirty="0"/>
              <a:t>Explore opportunities and impact for control systems research &amp; education</a:t>
            </a:r>
          </a:p>
          <a:p>
            <a:pPr marL="114300" indent="0">
              <a:buNone/>
            </a:pPr>
            <a:endParaRPr lang="en-US" dirty="0"/>
          </a:p>
          <a:p>
            <a:pPr lvl="1"/>
            <a:r>
              <a:rPr lang="en-US" dirty="0"/>
              <a:t>Can GPT / foundation models assist in control systems R&amp;D?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Can control engineers address AI safety in the LLM systems?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impact of GPT in control education?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5715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646613"/>
            <a:ext cx="2133600" cy="27463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2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 GPT 4.0 design controllers?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646613"/>
            <a:ext cx="2133600" cy="27463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math equations and formulas on a white background&#10;&#10;Description automatically generated">
            <a:extLst>
              <a:ext uri="{FF2B5EF4-FFF2-40B4-BE49-F238E27FC236}">
                <a16:creationId xmlns:a16="http://schemas.microsoft.com/office/drawing/2014/main" id="{A31A4015-2E6D-C1A2-5C08-E4D3D975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236"/>
            <a:ext cx="4381795" cy="2239652"/>
          </a:xfrm>
          <a:prstGeom prst="rect">
            <a:avLst/>
          </a:prstGeom>
        </p:spPr>
      </p:pic>
      <p:pic>
        <p:nvPicPr>
          <p:cNvPr id="9" name="Picture 8" descr="A white paper with blue text&#10;&#10;Description automatically generated">
            <a:extLst>
              <a:ext uri="{FF2B5EF4-FFF2-40B4-BE49-F238E27FC236}">
                <a16:creationId xmlns:a16="http://schemas.microsoft.com/office/drawing/2014/main" id="{4C511C5A-BE63-169C-F996-19F91453A9F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194313" y="869026"/>
            <a:ext cx="4753573" cy="1702724"/>
          </a:xfrm>
          <a:prstGeom prst="rect">
            <a:avLst/>
          </a:prstGeom>
        </p:spPr>
      </p:pic>
      <p:pic>
        <p:nvPicPr>
          <p:cNvPr id="10" name="Picture 9" descr="A close-up of a mathematical equation&#10;&#10;Description automatically generated">
            <a:extLst>
              <a:ext uri="{FF2B5EF4-FFF2-40B4-BE49-F238E27FC236}">
                <a16:creationId xmlns:a16="http://schemas.microsoft.com/office/drawing/2014/main" id="{9928C247-5341-7AFE-F868-74D36A551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13913"/>
          <a:stretch/>
        </p:blipFill>
        <p:spPr>
          <a:xfrm>
            <a:off x="4045552" y="2620866"/>
            <a:ext cx="5051094" cy="1557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A3BB9E-B0BE-A215-64AB-F0BAD1971C31}"/>
              </a:ext>
            </a:extLst>
          </p:cNvPr>
          <p:cNvSpPr txBox="1"/>
          <p:nvPr/>
        </p:nvSpPr>
        <p:spPr>
          <a:xfrm>
            <a:off x="1181095" y="4476154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BD03A-8FCD-5ABC-9738-0787E1118B46}"/>
              </a:ext>
            </a:extLst>
          </p:cNvPr>
          <p:cNvSpPr txBox="1"/>
          <p:nvPr/>
        </p:nvSpPr>
        <p:spPr>
          <a:xfrm>
            <a:off x="5620357" y="4476153"/>
            <a:ext cx="190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GPT 4.0 RESPONSE</a:t>
            </a:r>
          </a:p>
        </p:txBody>
      </p:sp>
    </p:spTree>
    <p:extLst>
      <p:ext uri="{BB962C8B-B14F-4D97-AF65-F5344CB8AC3E}">
        <p14:creationId xmlns:p14="http://schemas.microsoft.com/office/powerpoint/2010/main" val="343022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Can </a:t>
            </a:r>
            <a:r>
              <a:rPr lang="en-US" dirty="0"/>
              <a:t>control address LLM safety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646613"/>
            <a:ext cx="2133600" cy="27463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A paper with text on it&#10;&#10;Description automatically generated">
            <a:extLst>
              <a:ext uri="{FF2B5EF4-FFF2-40B4-BE49-F238E27FC236}">
                <a16:creationId xmlns:a16="http://schemas.microsoft.com/office/drawing/2014/main" id="{B7C08E7B-0D93-05A6-14EB-0401ED4B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8" y="849219"/>
            <a:ext cx="4704407" cy="4179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AC9A53-D1AD-B2CA-D456-FD64056FB36D}"/>
              </a:ext>
            </a:extLst>
          </p:cNvPr>
          <p:cNvSpPr txBox="1"/>
          <p:nvPr/>
        </p:nvSpPr>
        <p:spPr>
          <a:xfrm>
            <a:off x="5138530" y="2037522"/>
            <a:ext cx="297068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could have things to say in </a:t>
            </a:r>
          </a:p>
          <a:p>
            <a:endParaRPr lang="en-US" dirty="0"/>
          </a:p>
          <a:p>
            <a:r>
              <a:rPr lang="en-US" dirty="0"/>
              <a:t>LLM control</a:t>
            </a:r>
          </a:p>
          <a:p>
            <a:r>
              <a:rPr lang="en-US" dirty="0"/>
              <a:t>LLM safety/guardrails</a:t>
            </a:r>
          </a:p>
          <a:p>
            <a:r>
              <a:rPr lang="en-US" dirty="0"/>
              <a:t>Alignment </a:t>
            </a:r>
          </a:p>
          <a:p>
            <a:r>
              <a:rPr lang="en-US" dirty="0"/>
              <a:t>Jailbreaking</a:t>
            </a:r>
          </a:p>
          <a:p>
            <a:r>
              <a:rPr lang="en-US" dirty="0"/>
              <a:t>Hallucinations</a:t>
            </a:r>
          </a:p>
        </p:txBody>
      </p:sp>
    </p:spTree>
    <p:extLst>
      <p:ext uri="{BB962C8B-B14F-4D97-AF65-F5344CB8AC3E}">
        <p14:creationId xmlns:p14="http://schemas.microsoft.com/office/powerpoint/2010/main" val="331752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A2B3-F6F5-6807-C8D7-E492B58D5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on control education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FA14F-9CD5-B039-E0FC-B9BED0D70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769" y="808017"/>
            <a:ext cx="8229600" cy="383859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endParaRPr lang="en-US" dirty="0"/>
          </a:p>
          <a:p>
            <a:r>
              <a:rPr lang="en-US" dirty="0"/>
              <a:t>GPT 3.5 and GPT 4.0 were students under pseudonyms in my Linear Systems class </a:t>
            </a:r>
          </a:p>
          <a:p>
            <a:endParaRPr lang="en-US" dirty="0"/>
          </a:p>
          <a:p>
            <a:pPr lvl="1"/>
            <a:r>
              <a:rPr lang="en-US" dirty="0"/>
              <a:t>GPT 3.5 got an overall grade of 58/100 across all </a:t>
            </a:r>
            <a:r>
              <a:rPr lang="en-US" dirty="0" err="1"/>
              <a:t>homeworks</a:t>
            </a:r>
            <a:r>
              <a:rPr lang="en-US" dirty="0"/>
              <a:t> / exams</a:t>
            </a:r>
          </a:p>
          <a:p>
            <a:pPr lvl="1"/>
            <a:r>
              <a:rPr lang="en-US" dirty="0"/>
              <a:t>GPT 4.0 got an overall grade of 81/100 across all </a:t>
            </a:r>
            <a:r>
              <a:rPr lang="en-US" dirty="0" err="1"/>
              <a:t>homeworks</a:t>
            </a:r>
            <a:r>
              <a:rPr lang="en-US" dirty="0"/>
              <a:t> / exams </a:t>
            </a:r>
          </a:p>
          <a:p>
            <a:pPr lvl="1"/>
            <a:r>
              <a:rPr lang="en-US" dirty="0"/>
              <a:t>GPT 3.5 would fail our qualifying exam, GPT 4.0 is a pass</a:t>
            </a:r>
          </a:p>
          <a:p>
            <a:pPr lvl="1"/>
            <a:endParaRPr lang="en-US" dirty="0"/>
          </a:p>
          <a:p>
            <a:r>
              <a:rPr lang="en-US" dirty="0"/>
              <a:t>Some remarks</a:t>
            </a:r>
          </a:p>
          <a:p>
            <a:endParaRPr lang="en-US" dirty="0"/>
          </a:p>
          <a:p>
            <a:pPr lvl="1"/>
            <a:r>
              <a:rPr lang="en-US" dirty="0"/>
              <a:t>Overall GPT did better in theoretical problems than computational ones</a:t>
            </a:r>
          </a:p>
          <a:p>
            <a:pPr lvl="1"/>
            <a:r>
              <a:rPr lang="en-US" dirty="0"/>
              <a:t>GPT does short proofs well</a:t>
            </a:r>
          </a:p>
          <a:p>
            <a:pPr lvl="1"/>
            <a:r>
              <a:rPr lang="en-US" dirty="0"/>
              <a:t>GPT struggles on longer proofs</a:t>
            </a:r>
          </a:p>
          <a:p>
            <a:pPr lvl="1"/>
            <a:r>
              <a:rPr lang="en-US" dirty="0"/>
              <a:t>GPT struggled on LTV problems</a:t>
            </a:r>
          </a:p>
          <a:p>
            <a:pPr lvl="1"/>
            <a:r>
              <a:rPr lang="en-US" dirty="0"/>
              <a:t>In computational problems, GPT performance would be boosted using a computational plugins</a:t>
            </a:r>
          </a:p>
          <a:p>
            <a:pPr lvl="1"/>
            <a:endParaRPr lang="en-US" dirty="0"/>
          </a:p>
          <a:p>
            <a:r>
              <a:rPr lang="en-US" dirty="0"/>
              <a:t>Impact on control education may be more immediate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E5EB3-445B-4EDA-EC58-2C40261FA71F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646613"/>
            <a:ext cx="2133600" cy="274637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4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00144D"/>
      </a:dk1>
      <a:lt1>
        <a:srgbClr val="FFFFFF"/>
      </a:lt1>
      <a:dk2>
        <a:srgbClr val="57000A"/>
      </a:dk2>
      <a:lt2>
        <a:srgbClr val="82AFD3"/>
      </a:lt2>
      <a:accent1>
        <a:srgbClr val="95001A"/>
      </a:accent1>
      <a:accent2>
        <a:srgbClr val="C0504D"/>
      </a:accent2>
      <a:accent3>
        <a:srgbClr val="045EA7"/>
      </a:accent3>
      <a:accent4>
        <a:srgbClr val="F2C100"/>
      </a:accent4>
      <a:accent5>
        <a:srgbClr val="00144D"/>
      </a:accent5>
      <a:accent6>
        <a:srgbClr val="44464B"/>
      </a:accent6>
      <a:hlink>
        <a:srgbClr val="00144D"/>
      </a:hlink>
      <a:folHlink>
        <a:srgbClr val="82A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20877</TotalTime>
  <Words>360</Words>
  <Application>Microsoft Macintosh PowerPoint</Application>
  <PresentationFormat>On-screen Show (16:9)</PresentationFormat>
  <Paragraphs>85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</vt:lpstr>
      <vt:lpstr>roboto</vt:lpstr>
      <vt:lpstr>Verdana</vt:lpstr>
      <vt:lpstr>Office Theme</vt:lpstr>
      <vt:lpstr>GPT for Control</vt:lpstr>
      <vt:lpstr>Panelists</vt:lpstr>
      <vt:lpstr>Control for Societal Challenges 2030</vt:lpstr>
      <vt:lpstr>What changed since roadmap?</vt:lpstr>
      <vt:lpstr>Trustworthy AI is a global priority</vt:lpstr>
      <vt:lpstr>Goal of this panel session</vt:lpstr>
      <vt:lpstr>Can GPT 4.0 design controllers?</vt:lpstr>
      <vt:lpstr>Can control address LLM safety?</vt:lpstr>
      <vt:lpstr>Impact on control education</vt:lpstr>
      <vt:lpstr>Session Schedule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Penn Engineering Slides: Monitor (16:9)</dc:title>
  <dc:creator>Lindsey Tabor</dc:creator>
  <cp:lastModifiedBy>Pappas, George James</cp:lastModifiedBy>
  <cp:revision>20</cp:revision>
  <dcterms:created xsi:type="dcterms:W3CDTF">2017-09-22T15:37:04Z</dcterms:created>
  <dcterms:modified xsi:type="dcterms:W3CDTF">2023-12-13T23:12:27Z</dcterms:modified>
</cp:coreProperties>
</file>