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DB7C-6335-4EA6-947D-21E14126AD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0374-6B9C-407D-AA2E-66B804E8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2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DB7C-6335-4EA6-947D-21E14126AD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0374-6B9C-407D-AA2E-66B804E8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2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DB7C-6335-4EA6-947D-21E14126AD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0374-6B9C-407D-AA2E-66B804E8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35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DB7C-6335-4EA6-947D-21E14126AD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0374-6B9C-407D-AA2E-66B804E8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70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DB7C-6335-4EA6-947D-21E14126AD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0374-6B9C-407D-AA2E-66B804E8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58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DB7C-6335-4EA6-947D-21E14126AD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0374-6B9C-407D-AA2E-66B804E8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16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DB7C-6335-4EA6-947D-21E14126AD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0374-6B9C-407D-AA2E-66B804E8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69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DB7C-6335-4EA6-947D-21E14126AD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0374-6B9C-407D-AA2E-66B804E8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72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DB7C-6335-4EA6-947D-21E14126AD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0374-6B9C-407D-AA2E-66B804E8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2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DB7C-6335-4EA6-947D-21E14126AD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0510374-6B9C-407D-AA2E-66B804E8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0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DB7C-6335-4EA6-947D-21E14126AD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0374-6B9C-407D-AA2E-66B804E8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7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DB7C-6335-4EA6-947D-21E14126AD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0374-6B9C-407D-AA2E-66B804E8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1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DB7C-6335-4EA6-947D-21E14126AD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0374-6B9C-407D-AA2E-66B804E8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DB7C-6335-4EA6-947D-21E14126AD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0374-6B9C-407D-AA2E-66B804E8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1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DB7C-6335-4EA6-947D-21E14126AD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0374-6B9C-407D-AA2E-66B804E8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5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DB7C-6335-4EA6-947D-21E14126AD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0374-6B9C-407D-AA2E-66B804E8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8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DB7C-6335-4EA6-947D-21E14126AD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0374-6B9C-407D-AA2E-66B804E8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0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4CDB7C-6335-4EA6-947D-21E14126AD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510374-6B9C-407D-AA2E-66B804E8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9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54B0-4722-424E-B140-47A5B347DA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Climate Change, Empower a Billion Lives, and CSS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B1DCE-63F9-461F-88B7-198B6727DC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Anu Annaswamy</a:t>
            </a:r>
          </a:p>
          <a:p>
            <a:r>
              <a:rPr lang="en-US" dirty="0"/>
              <a:t>Past President, CSS</a:t>
            </a:r>
          </a:p>
        </p:txBody>
      </p:sp>
    </p:spTree>
    <p:extLst>
      <p:ext uri="{BB962C8B-B14F-4D97-AF65-F5344CB8AC3E}">
        <p14:creationId xmlns:p14="http://schemas.microsoft.com/office/powerpoint/2010/main" val="62544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D9AF4-5EEB-40A2-83B5-C25F9F2FD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44" y="118533"/>
            <a:ext cx="11868756" cy="680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99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A3DC-7FD5-443E-97CE-CFF2E63E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516" y="190500"/>
            <a:ext cx="10018713" cy="1752599"/>
          </a:xfrm>
        </p:spPr>
        <p:txBody>
          <a:bodyPr/>
          <a:lstStyle/>
          <a:p>
            <a:r>
              <a:rPr lang="en-US" dirty="0"/>
              <a:t>EBL-II: The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23364-CCE0-46D6-A5D7-E646F0D01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174" y="1569309"/>
            <a:ext cx="10465056" cy="4221892"/>
          </a:xfrm>
        </p:spPr>
        <p:txBody>
          <a:bodyPr>
            <a:normAutofit fontScale="92500"/>
          </a:bodyPr>
          <a:lstStyle/>
          <a:p>
            <a:r>
              <a:rPr lang="en-US" dirty="0"/>
              <a:t>200 teams from around the planet registered.</a:t>
            </a:r>
          </a:p>
          <a:p>
            <a:r>
              <a:rPr lang="en-US" dirty="0"/>
              <a:t>November 2021 – April 2022: Concept paper evaluation</a:t>
            </a:r>
          </a:p>
          <a:p>
            <a:r>
              <a:rPr lang="en-US" dirty="0"/>
              <a:t>30% of the teams invited to submit a full proposal</a:t>
            </a:r>
          </a:p>
          <a:p>
            <a:r>
              <a:rPr lang="en-US" dirty="0"/>
              <a:t>May 2022: August 2022 - 8 full proposals were reviewed by the Task Force</a:t>
            </a:r>
          </a:p>
          <a:p>
            <a:r>
              <a:rPr lang="en-US" dirty="0"/>
              <a:t>Sep 2022 – Jan 2023: Teams were required to validate their concepts using a field test.</a:t>
            </a:r>
          </a:p>
          <a:p>
            <a:r>
              <a:rPr lang="en-US" dirty="0"/>
              <a:t>March 2023: 25 teams were invited to present their concepts</a:t>
            </a:r>
          </a:p>
          <a:p>
            <a:r>
              <a:rPr lang="en-US" b="1" dirty="0">
                <a:solidFill>
                  <a:srgbClr val="00B050"/>
                </a:solidFill>
              </a:rPr>
              <a:t>Grand prize of $150,000: Team </a:t>
            </a:r>
            <a:r>
              <a:rPr lang="en-US" b="1" dirty="0" err="1">
                <a:solidFill>
                  <a:srgbClr val="00B050"/>
                </a:solidFill>
              </a:rPr>
              <a:t>Nanoe</a:t>
            </a:r>
            <a:r>
              <a:rPr lang="en-US" b="1" dirty="0">
                <a:solidFill>
                  <a:srgbClr val="00B050"/>
                </a:solidFill>
              </a:rPr>
              <a:t> from Madagascar</a:t>
            </a:r>
          </a:p>
          <a:p>
            <a:r>
              <a:rPr lang="en-US" b="1" dirty="0">
                <a:solidFill>
                  <a:srgbClr val="00B050"/>
                </a:solidFill>
              </a:rPr>
              <a:t>Automation track prize of $50,000: Team Green Empowerment from South-east Asia</a:t>
            </a:r>
          </a:p>
        </p:txBody>
      </p:sp>
    </p:spTree>
    <p:extLst>
      <p:ext uri="{BB962C8B-B14F-4D97-AF65-F5344CB8AC3E}">
        <p14:creationId xmlns:p14="http://schemas.microsoft.com/office/powerpoint/2010/main" val="350361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AB62-D01D-4189-B579-09745933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22" y="140794"/>
            <a:ext cx="10018713" cy="940135"/>
          </a:xfrm>
        </p:spPr>
        <p:txBody>
          <a:bodyPr/>
          <a:lstStyle/>
          <a:p>
            <a:r>
              <a:rPr lang="en-US" dirty="0"/>
              <a:t>Context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FB55D3-E61A-4016-842D-8F9C50694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448" y="1258813"/>
            <a:ext cx="3472298" cy="4340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5127C0-E4F0-472C-A516-A77FF0125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904" y="1258812"/>
            <a:ext cx="5028481" cy="43403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9573F4-4325-41DD-878D-108AC6E6CEB2}"/>
              </a:ext>
            </a:extLst>
          </p:cNvPr>
          <p:cNvSpPr txBox="1"/>
          <p:nvPr/>
        </p:nvSpPr>
        <p:spPr>
          <a:xfrm>
            <a:off x="1950179" y="5777068"/>
            <a:ext cx="90021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Bell MT" panose="02020503060305020303" pitchFamily="18" charset="0"/>
              </a:rPr>
              <a:t>The world faces some of its greatest challenges of modern time and how we address them will have a dramatic impact on the life for generations to come. Advances and transformations in Control Systems urge a shift in the conversation toward how control systems research can meet grand societal- scale challenges. The document seeks to chart a roadmap for the evolution of control systems, identifying several areas where our discipline can have an impact over the next decade.</a:t>
            </a:r>
            <a:endParaRPr lang="en-US" sz="1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6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AB62-D01D-4189-B579-09745933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22" y="140794"/>
            <a:ext cx="10018713" cy="940135"/>
          </a:xfrm>
        </p:spPr>
        <p:txBody>
          <a:bodyPr>
            <a:normAutofit/>
          </a:bodyPr>
          <a:lstStyle/>
          <a:p>
            <a:r>
              <a:rPr lang="en-US" dirty="0"/>
              <a:t>Climate Change: A key societal driver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FB55D3-E61A-4016-842D-8F9C50694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886" y="1258812"/>
            <a:ext cx="3472298" cy="43403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9573F4-4325-41DD-878D-108AC6E6CEB2}"/>
              </a:ext>
            </a:extLst>
          </p:cNvPr>
          <p:cNvSpPr txBox="1"/>
          <p:nvPr/>
        </p:nvSpPr>
        <p:spPr>
          <a:xfrm>
            <a:off x="1950179" y="5777068"/>
            <a:ext cx="90021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Bell MT" panose="02020503060305020303" pitchFamily="18" charset="0"/>
              </a:rPr>
              <a:t>The world faces some of its greatest challenges of modern time and how we address them will have a dramatic impact on the life for generations to come. Advances and transformations in Control Systems urge a shift in the conversation toward how control systems research can meet grand societal- scale challenges. The document seeks to chart a roadmap for the evolution of control systems, identifying several areas where our discipline can have an impact over the next decade.</a:t>
            </a:r>
            <a:endParaRPr lang="en-US" sz="1200" dirty="0">
              <a:latin typeface="Bell MT" panose="020205030603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DE3174-5E8F-4053-BE30-D9928D62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375" y="1570999"/>
            <a:ext cx="6966212" cy="27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99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AB62-D01D-4189-B579-09745933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22" y="140794"/>
            <a:ext cx="10018713" cy="940135"/>
          </a:xfrm>
        </p:spPr>
        <p:txBody>
          <a:bodyPr>
            <a:normAutofit/>
          </a:bodyPr>
          <a:lstStyle/>
          <a:p>
            <a:r>
              <a:rPr lang="en-US" dirty="0"/>
              <a:t>Empower A Billion Lives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CBEFEA-402A-4C0E-8BFD-844B1B2CA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63" y="825170"/>
            <a:ext cx="10344772" cy="60328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8D6FB4-2C6C-487F-A214-BC371BFE736D}"/>
              </a:ext>
            </a:extLst>
          </p:cNvPr>
          <p:cNvSpPr txBox="1"/>
          <p:nvPr/>
        </p:nvSpPr>
        <p:spPr>
          <a:xfrm>
            <a:off x="3779596" y="2483708"/>
            <a:ext cx="4632807" cy="36933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About a billion do not have access to electricity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ACA49-2312-4770-8D93-138FBB78123B}"/>
              </a:ext>
            </a:extLst>
          </p:cNvPr>
          <p:cNvSpPr txBox="1"/>
          <p:nvPr/>
        </p:nvSpPr>
        <p:spPr>
          <a:xfrm>
            <a:off x="7345478" y="1840911"/>
            <a:ext cx="400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https://trackingsdg7.esmap.org/</a:t>
            </a:r>
          </a:p>
        </p:txBody>
      </p:sp>
    </p:spTree>
    <p:extLst>
      <p:ext uri="{BB962C8B-B14F-4D97-AF65-F5344CB8AC3E}">
        <p14:creationId xmlns:p14="http://schemas.microsoft.com/office/powerpoint/2010/main" val="161408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B9597D1-8F12-4112-8F17-71A704093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3261" y="1291508"/>
            <a:ext cx="7195073" cy="500632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C2AB62-D01D-4189-B579-09745933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22" y="140794"/>
            <a:ext cx="10018713" cy="940135"/>
          </a:xfrm>
        </p:spPr>
        <p:txBody>
          <a:bodyPr>
            <a:normAutofit/>
          </a:bodyPr>
          <a:lstStyle/>
          <a:p>
            <a:r>
              <a:rPr lang="en-US" dirty="0"/>
              <a:t>Empower A Billion Lives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8D6FB4-2C6C-487F-A214-BC371BFE736D}"/>
              </a:ext>
            </a:extLst>
          </p:cNvPr>
          <p:cNvSpPr txBox="1"/>
          <p:nvPr/>
        </p:nvSpPr>
        <p:spPr>
          <a:xfrm>
            <a:off x="3310729" y="2496065"/>
            <a:ext cx="5880136" cy="36933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About 2.3 billion people use polluting fuels and technologies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657E7-FE16-4874-AFAC-1B44E6770CF1}"/>
              </a:ext>
            </a:extLst>
          </p:cNvPr>
          <p:cNvSpPr txBox="1"/>
          <p:nvPr/>
        </p:nvSpPr>
        <p:spPr>
          <a:xfrm>
            <a:off x="4887282" y="5504566"/>
            <a:ext cx="2727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https://trackingsdg7.esmap.org/</a:t>
            </a:r>
          </a:p>
        </p:txBody>
      </p:sp>
    </p:spTree>
    <p:extLst>
      <p:ext uri="{BB962C8B-B14F-4D97-AF65-F5344CB8AC3E}">
        <p14:creationId xmlns:p14="http://schemas.microsoft.com/office/powerpoint/2010/main" val="412482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AB62-D01D-4189-B579-09745933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22" y="140794"/>
            <a:ext cx="10018713" cy="940135"/>
          </a:xfrm>
        </p:spPr>
        <p:txBody>
          <a:bodyPr>
            <a:normAutofit/>
          </a:bodyPr>
          <a:lstStyle/>
          <a:p>
            <a:r>
              <a:rPr lang="en-US" dirty="0"/>
              <a:t>Empower A Billion Lives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3CBA0-411A-4308-87A6-FD1C1628A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952" y="1171259"/>
            <a:ext cx="10248854" cy="4315141"/>
          </a:xfrm>
        </p:spPr>
        <p:txBody>
          <a:bodyPr>
            <a:normAutofit/>
          </a:bodyPr>
          <a:lstStyle/>
          <a:p>
            <a:r>
              <a:rPr lang="en-US" sz="3200" dirty="0"/>
              <a:t>About 22 countries make up 80% of the electrification challenge</a:t>
            </a:r>
          </a:p>
          <a:p>
            <a:r>
              <a:rPr lang="en-US" sz="3200" dirty="0"/>
              <a:t>About 21 countries make up 80% of the clean cooking challenge</a:t>
            </a:r>
          </a:p>
          <a:p>
            <a:r>
              <a:rPr lang="en-US" sz="3200" dirty="0"/>
              <a:t>Energy planners do not always employ all of their tools in their toolbox to develop energy access </a:t>
            </a:r>
            <a:r>
              <a:rPr lang="en-US" sz="3200" dirty="0" err="1"/>
              <a:t>stragies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996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8C9B64-32BE-4AE8-9202-71ACF10E91A4}"/>
              </a:ext>
            </a:extLst>
          </p:cNvPr>
          <p:cNvSpPr/>
          <p:nvPr/>
        </p:nvSpPr>
        <p:spPr>
          <a:xfrm>
            <a:off x="1605344" y="195184"/>
            <a:ext cx="7397025" cy="10498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66002"/>
            <a:ext cx="7397025" cy="1193349"/>
          </a:xfrm>
        </p:spPr>
        <p:txBody>
          <a:bodyPr>
            <a:normAutofit fontScale="90000"/>
          </a:bodyPr>
          <a:lstStyle/>
          <a:p>
            <a:r>
              <a:rPr lang="en-US" dirty="0"/>
              <a:t>Empower A Billion Lives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Address the SDG 7 goals of affordable and clean energy access</a:t>
            </a:r>
          </a:p>
          <a:p>
            <a:r>
              <a:rPr lang="en-US" dirty="0"/>
              <a:t>EMPOWER A BILLION LIVES: A biennial competition on technologies for energy access</a:t>
            </a:r>
          </a:p>
          <a:p>
            <a:r>
              <a:rPr lang="en-US" dirty="0"/>
              <a:t>Main sponsor: IEEE Power Electronics Society</a:t>
            </a:r>
          </a:p>
          <a:p>
            <a:r>
              <a:rPr lang="en-US" dirty="0"/>
              <a:t>IEEE Control Systems Society is a diamond sponsor (support of $100,000)</a:t>
            </a:r>
          </a:p>
        </p:txBody>
      </p:sp>
    </p:spTree>
    <p:extLst>
      <p:ext uri="{BB962C8B-B14F-4D97-AF65-F5344CB8AC3E}">
        <p14:creationId xmlns:p14="http://schemas.microsoft.com/office/powerpoint/2010/main" val="102461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447" y="1903956"/>
            <a:ext cx="10144539" cy="4175343"/>
          </a:xfrm>
        </p:spPr>
        <p:txBody>
          <a:bodyPr>
            <a:normAutofit/>
          </a:bodyPr>
          <a:lstStyle/>
          <a:p>
            <a:r>
              <a:rPr lang="en-US" dirty="0"/>
              <a:t>Low cost energy solutions through technology</a:t>
            </a:r>
          </a:p>
          <a:p>
            <a:r>
              <a:rPr lang="en-US" dirty="0"/>
              <a:t>Solutions should provide at least the equivalent of </a:t>
            </a:r>
            <a:r>
              <a:rPr lang="en-US" b="1" dirty="0">
                <a:solidFill>
                  <a:srgbClr val="FFC000"/>
                </a:solidFill>
              </a:rPr>
              <a:t>Tier 2 access</a:t>
            </a:r>
          </a:p>
          <a:p>
            <a:r>
              <a:rPr lang="en-US" dirty="0"/>
              <a:t>Access quantified by World Bank* in terms of capacity and duration </a:t>
            </a:r>
          </a:p>
          <a:p>
            <a:r>
              <a:rPr lang="en-US" dirty="0"/>
              <a:t>Tier 2: Minimum 50W, 200 </a:t>
            </a:r>
            <a:r>
              <a:rPr lang="en-US" dirty="0" err="1"/>
              <a:t>Wh</a:t>
            </a:r>
            <a:r>
              <a:rPr lang="en-US" dirty="0"/>
              <a:t>, 4 </a:t>
            </a:r>
            <a:r>
              <a:rPr lang="en-US" dirty="0" err="1"/>
              <a:t>hrs</a:t>
            </a:r>
            <a:r>
              <a:rPr lang="en-US" dirty="0"/>
              <a:t>/day, 2 </a:t>
            </a:r>
            <a:r>
              <a:rPr lang="en-US" dirty="0" err="1"/>
              <a:t>hrs</a:t>
            </a:r>
            <a:r>
              <a:rPr lang="en-US" dirty="0"/>
              <a:t>/evening</a:t>
            </a:r>
          </a:p>
          <a:p>
            <a:pPr lvl="1"/>
            <a:r>
              <a:rPr lang="en-US" dirty="0"/>
              <a:t>Lighting, air-circulation, phone charging, television</a:t>
            </a:r>
          </a:p>
          <a:p>
            <a:r>
              <a:rPr lang="en-US" dirty="0"/>
              <a:t>Solutions should be scalable, affordable, and demonstrate business viability</a:t>
            </a:r>
          </a:p>
          <a:p>
            <a:r>
              <a:rPr lang="en-US" dirty="0"/>
              <a:t>Two online rounds, then a regional field-testing round, and a global final round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40769" y="6366446"/>
            <a:ext cx="469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Energy Access Redefined, ESMAP Report, 2015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6E1C75-B320-4D4E-B714-8A4C1D21CABE}"/>
              </a:ext>
            </a:extLst>
          </p:cNvPr>
          <p:cNvSpPr/>
          <p:nvPr/>
        </p:nvSpPr>
        <p:spPr>
          <a:xfrm>
            <a:off x="1605344" y="195184"/>
            <a:ext cx="7397025" cy="10498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2F53C4-16A8-455A-A9FB-11ED5C3C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66002"/>
            <a:ext cx="7397025" cy="1193349"/>
          </a:xfrm>
        </p:spPr>
        <p:txBody>
          <a:bodyPr>
            <a:normAutofit fontScale="90000"/>
          </a:bodyPr>
          <a:lstStyle/>
          <a:p>
            <a:r>
              <a:rPr lang="en-US" dirty="0"/>
              <a:t>Empower A Billion Lives Competition</a:t>
            </a:r>
          </a:p>
        </p:txBody>
      </p:sp>
    </p:spTree>
    <p:extLst>
      <p:ext uri="{BB962C8B-B14F-4D97-AF65-F5344CB8AC3E}">
        <p14:creationId xmlns:p14="http://schemas.microsoft.com/office/powerpoint/2010/main" val="305018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2C0E66-1AB2-4137-BEFB-61DA434B494C}"/>
              </a:ext>
            </a:extLst>
          </p:cNvPr>
          <p:cNvSpPr/>
          <p:nvPr/>
        </p:nvSpPr>
        <p:spPr>
          <a:xfrm>
            <a:off x="1280717" y="167924"/>
            <a:ext cx="3720105" cy="104986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665" y="167924"/>
            <a:ext cx="3419157" cy="104986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dirty="0"/>
              <a:t>EBL-I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665" y="1782378"/>
            <a:ext cx="10099220" cy="453836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Held in 2018</a:t>
            </a:r>
          </a:p>
          <a:p>
            <a:r>
              <a:rPr lang="en-US" sz="2800" dirty="0"/>
              <a:t>EBL-I attracted 450 teams from 70 countries</a:t>
            </a:r>
          </a:p>
          <a:p>
            <a:r>
              <a:rPr lang="en-US" sz="2800" dirty="0"/>
              <a:t>Five regional competitions – China, India, Africa, Europe, US</a:t>
            </a:r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2800" dirty="0"/>
              <a:t>Field demonstrations in Nepal, Rwanda, Malaysia, Madagascar, Uganda, Cambodia, Singapore, India, China, Tanzania, Kenya, Ivory Coast</a:t>
            </a:r>
          </a:p>
          <a:p>
            <a:r>
              <a:rPr lang="en-US" sz="2800" dirty="0"/>
              <a:t>Solutions presented: microgrids, </a:t>
            </a:r>
            <a:r>
              <a:rPr lang="en-US" sz="2800" dirty="0" err="1"/>
              <a:t>nanogrids</a:t>
            </a:r>
            <a:r>
              <a:rPr lang="en-US" sz="2800" dirty="0"/>
              <a:t>, solar home systems, improved business models</a:t>
            </a:r>
          </a:p>
          <a:p>
            <a:r>
              <a:rPr lang="en-US" sz="2800" dirty="0"/>
              <a:t>Grand prize of $100,000: </a:t>
            </a:r>
            <a:r>
              <a:rPr lang="en-US" sz="2800" dirty="0" err="1"/>
              <a:t>SouLS</a:t>
            </a:r>
            <a:r>
              <a:rPr lang="en-US" sz="2800" dirty="0"/>
              <a:t>**, IIT Bombay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3E04FA-41B4-4F96-829A-45CC66688013}"/>
              </a:ext>
            </a:extLst>
          </p:cNvPr>
          <p:cNvSpPr txBox="1"/>
          <p:nvPr/>
        </p:nvSpPr>
        <p:spPr>
          <a:xfrm>
            <a:off x="1280717" y="6320744"/>
            <a:ext cx="730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 Solar </a:t>
            </a:r>
            <a:r>
              <a:rPr lang="en-US" dirty="0" err="1"/>
              <a:t>Urja</a:t>
            </a:r>
            <a:r>
              <a:rPr lang="en-US" dirty="0"/>
              <a:t> through Localization for Sustainability, https://www.soulsiitb.in/ </a:t>
            </a:r>
          </a:p>
        </p:txBody>
      </p:sp>
    </p:spTree>
    <p:extLst>
      <p:ext uri="{BB962C8B-B14F-4D97-AF65-F5344CB8AC3E}">
        <p14:creationId xmlns:p14="http://schemas.microsoft.com/office/powerpoint/2010/main" val="1794685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68</TotalTime>
  <Words>616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Bell MT</vt:lpstr>
      <vt:lpstr>Corbel</vt:lpstr>
      <vt:lpstr>Parallax</vt:lpstr>
      <vt:lpstr>Climate Change, Empower a Billion Lives, and CSS</vt:lpstr>
      <vt:lpstr>Context</vt:lpstr>
      <vt:lpstr>Climate Change: A key societal driver </vt:lpstr>
      <vt:lpstr>Empower A Billion Lives</vt:lpstr>
      <vt:lpstr>Empower A Billion Lives</vt:lpstr>
      <vt:lpstr>Empower A Billion Lives</vt:lpstr>
      <vt:lpstr>Empower A Billion Lives Competition</vt:lpstr>
      <vt:lpstr>Empower A Billion Lives Competition</vt:lpstr>
      <vt:lpstr>EBL-I</vt:lpstr>
      <vt:lpstr>PowerPoint Presentation</vt:lpstr>
      <vt:lpstr>EBL-II: The highlights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Change, Empower a Billion Lives, and CSS</dc:title>
  <dc:creator>Anuradha M Annaswamy</dc:creator>
  <cp:lastModifiedBy>Anuradha M Annaswamy</cp:lastModifiedBy>
  <cp:revision>6</cp:revision>
  <dcterms:created xsi:type="dcterms:W3CDTF">2023-12-12T22:41:28Z</dcterms:created>
  <dcterms:modified xsi:type="dcterms:W3CDTF">2023-12-13T03:16:36Z</dcterms:modified>
</cp:coreProperties>
</file>